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86" r:id="rId2"/>
  </p:sldMasterIdLst>
  <p:notesMasterIdLst>
    <p:notesMasterId r:id="rId9"/>
  </p:notesMasterIdLst>
  <p:handoutMasterIdLst>
    <p:handoutMasterId r:id="rId10"/>
  </p:handoutMasterIdLst>
  <p:sldIdLst>
    <p:sldId id="278" r:id="rId3"/>
    <p:sldId id="344" r:id="rId4"/>
    <p:sldId id="341" r:id="rId5"/>
    <p:sldId id="342" r:id="rId6"/>
    <p:sldId id="343" r:id="rId7"/>
    <p:sldId id="345" r:id="rId8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7A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43" autoAdjust="0"/>
    <p:restoredTop sz="87396" autoAdjust="0"/>
  </p:normalViewPr>
  <p:slideViewPr>
    <p:cSldViewPr>
      <p:cViewPr>
        <p:scale>
          <a:sx n="86" d="100"/>
          <a:sy n="86" d="100"/>
        </p:scale>
        <p:origin x="-153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632876868652286"/>
          <c:y val="9.7182973544767317E-3"/>
          <c:w val="0.67694294191486937"/>
          <c:h val="0.906467532411287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Sheet1!$C$24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Pt>
            <c:idx val="9"/>
            <c:invertIfNegative val="0"/>
            <c:bubble3D val="0"/>
          </c:dPt>
          <c:dLbls>
            <c:dLbl>
              <c:idx val="0"/>
              <c:layout>
                <c:manualLayout>
                  <c:x val="-4.0537487161930843E-3"/>
                  <c:y val="-2.94445642320406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Sheet1!$B$25:$B$38</c:f>
              <c:strCache>
                <c:ptCount val="14"/>
                <c:pt idx="0">
                  <c:v>Mining and Logging </c:v>
                </c:pt>
                <c:pt idx="1">
                  <c:v>Information </c:v>
                </c:pt>
                <c:pt idx="2">
                  <c:v>Transportation, Warehousing, Utilities </c:v>
                </c:pt>
                <c:pt idx="3">
                  <c:v>Construction </c:v>
                </c:pt>
                <c:pt idx="4">
                  <c:v>Manufacturing Non-Durables </c:v>
                </c:pt>
                <c:pt idx="5">
                  <c:v>Other Services </c:v>
                </c:pt>
                <c:pt idx="6">
                  <c:v>Wholesale Trade</c:v>
                </c:pt>
                <c:pt idx="7">
                  <c:v>Financial Activities </c:v>
                </c:pt>
                <c:pt idx="8">
                  <c:v>Manufacturing Durables </c:v>
                </c:pt>
                <c:pt idx="9">
                  <c:v>Leisure and Hospitality </c:v>
                </c:pt>
                <c:pt idx="10">
                  <c:v>Retail Trade</c:v>
                </c:pt>
                <c:pt idx="11">
                  <c:v>Professional and Business Services </c:v>
                </c:pt>
                <c:pt idx="12">
                  <c:v>Government</c:v>
                </c:pt>
                <c:pt idx="13">
                  <c:v>Education and Health Services </c:v>
                </c:pt>
              </c:strCache>
            </c:strRef>
          </c:cat>
          <c:val>
            <c:numRef>
              <c:f>Sheet1!$C$25:$C$38</c:f>
              <c:numCache>
                <c:formatCode>0.0%</c:formatCode>
                <c:ptCount val="14"/>
                <c:pt idx="0">
                  <c:v>6.3651296491845592E-3</c:v>
                </c:pt>
                <c:pt idx="1">
                  <c:v>1.9689369940161915E-2</c:v>
                </c:pt>
                <c:pt idx="2">
                  <c:v>3.7009415698697638E-2</c:v>
                </c:pt>
                <c:pt idx="3">
                  <c:v>4.2729965974422149E-2</c:v>
                </c:pt>
                <c:pt idx="4">
                  <c:v>3.2727619382846414E-2</c:v>
                </c:pt>
                <c:pt idx="5">
                  <c:v>4.0068051155696359E-2</c:v>
                </c:pt>
                <c:pt idx="6">
                  <c:v>4.2141851460753256E-2</c:v>
                </c:pt>
                <c:pt idx="7">
                  <c:v>5.7784817552504988E-2</c:v>
                </c:pt>
                <c:pt idx="8">
                  <c:v>5.5313563299307755E-2</c:v>
                </c:pt>
                <c:pt idx="9">
                  <c:v>0.10443799131761117</c:v>
                </c:pt>
                <c:pt idx="10">
                  <c:v>0.11055819547107826</c:v>
                </c:pt>
                <c:pt idx="11">
                  <c:v>0.1361023113927021</c:v>
                </c:pt>
                <c:pt idx="12">
                  <c:v>0.16033086941217881</c:v>
                </c:pt>
                <c:pt idx="13">
                  <c:v>0.15474304822245688</c:v>
                </c:pt>
              </c:numCache>
            </c:numRef>
          </c:val>
        </c:ser>
        <c:ser>
          <c:idx val="1"/>
          <c:order val="1"/>
          <c:tx>
            <c:strRef>
              <c:f>Sheet1!$D$24</c:f>
              <c:strCache>
                <c:ptCount val="1"/>
                <c:pt idx="0">
                  <c:v>Minnesota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2.5801666096085817E-4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Sheet1!$B$25:$B$38</c:f>
              <c:strCache>
                <c:ptCount val="14"/>
                <c:pt idx="0">
                  <c:v>Mining and Logging </c:v>
                </c:pt>
                <c:pt idx="1">
                  <c:v>Information </c:v>
                </c:pt>
                <c:pt idx="2">
                  <c:v>Transportation, Warehousing, Utilities </c:v>
                </c:pt>
                <c:pt idx="3">
                  <c:v>Construction </c:v>
                </c:pt>
                <c:pt idx="4">
                  <c:v>Manufacturing Non-Durables </c:v>
                </c:pt>
                <c:pt idx="5">
                  <c:v>Other Services </c:v>
                </c:pt>
                <c:pt idx="6">
                  <c:v>Wholesale Trade</c:v>
                </c:pt>
                <c:pt idx="7">
                  <c:v>Financial Activities </c:v>
                </c:pt>
                <c:pt idx="8">
                  <c:v>Manufacturing Durables </c:v>
                </c:pt>
                <c:pt idx="9">
                  <c:v>Leisure and Hospitality </c:v>
                </c:pt>
                <c:pt idx="10">
                  <c:v>Retail Trade</c:v>
                </c:pt>
                <c:pt idx="11">
                  <c:v>Professional and Business Services </c:v>
                </c:pt>
                <c:pt idx="12">
                  <c:v>Government</c:v>
                </c:pt>
                <c:pt idx="13">
                  <c:v>Education and Health Services </c:v>
                </c:pt>
              </c:strCache>
            </c:strRef>
          </c:cat>
          <c:val>
            <c:numRef>
              <c:f>Sheet1!$D$25:$D$38</c:f>
              <c:numCache>
                <c:formatCode>0.0%</c:formatCode>
                <c:ptCount val="14"/>
                <c:pt idx="0">
                  <c:v>2.5043786116344326E-3</c:v>
                </c:pt>
                <c:pt idx="1">
                  <c:v>1.9308020925154549E-2</c:v>
                </c:pt>
                <c:pt idx="2">
                  <c:v>3.3532387322767053E-2</c:v>
                </c:pt>
                <c:pt idx="3">
                  <c:v>3.6418454119639801E-2</c:v>
                </c:pt>
                <c:pt idx="4">
                  <c:v>4.0491355122687554E-2</c:v>
                </c:pt>
                <c:pt idx="5">
                  <c:v>4.239871579929827E-2</c:v>
                </c:pt>
                <c:pt idx="6">
                  <c:v>4.7088439313018877E-2</c:v>
                </c:pt>
                <c:pt idx="7">
                  <c:v>6.5201704201738778E-2</c:v>
                </c:pt>
                <c:pt idx="8">
                  <c:v>7.0342972040260188E-2</c:v>
                </c:pt>
                <c:pt idx="9">
                  <c:v>8.9733452016753951E-2</c:v>
                </c:pt>
                <c:pt idx="10">
                  <c:v>0.10336188072892362</c:v>
                </c:pt>
                <c:pt idx="11">
                  <c:v>0.12417180865467158</c:v>
                </c:pt>
                <c:pt idx="12">
                  <c:v>0.14858868993092164</c:v>
                </c:pt>
                <c:pt idx="13">
                  <c:v>0.176858461378917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4369920"/>
        <c:axId val="34371456"/>
      </c:barChart>
      <c:catAx>
        <c:axId val="343699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4371456"/>
        <c:crosses val="autoZero"/>
        <c:auto val="1"/>
        <c:lblAlgn val="ctr"/>
        <c:lblOffset val="100"/>
        <c:noMultiLvlLbl val="0"/>
      </c:catAx>
      <c:valAx>
        <c:axId val="34371456"/>
        <c:scaling>
          <c:orientation val="minMax"/>
          <c:max val="0.18000000000000002"/>
          <c:min val="0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low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34369920"/>
        <c:crosses val="autoZero"/>
        <c:crossBetween val="between"/>
        <c:majorUnit val="5.000000000000001E-2"/>
      </c:valAx>
    </c:plotArea>
    <c:legend>
      <c:legendPos val="r"/>
      <c:layout>
        <c:manualLayout>
          <c:xMode val="edge"/>
          <c:yMode val="edge"/>
          <c:x val="0.67661074974323865"/>
          <c:y val="0.57212163733572396"/>
          <c:w val="0.17267476891475522"/>
          <c:h val="0.11332807617679047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067755419461451E-2"/>
          <c:y val="0.15148353614889049"/>
          <c:w val="0.91097453096140757"/>
          <c:h val="0.68136999920464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Nov-13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Minnesota</c:v>
                </c:pt>
                <c:pt idx="2">
                  <c:v>Duluth</c:v>
                </c:pt>
                <c:pt idx="3">
                  <c:v>St. Cloud</c:v>
                </c:pt>
                <c:pt idx="4">
                  <c:v>Mpls -        St. Paul</c:v>
                </c:pt>
                <c:pt idx="5">
                  <c:v>Rochester</c:v>
                </c:pt>
                <c:pt idx="6">
                  <c:v>Mankato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6.6</c:v>
                </c:pt>
                <c:pt idx="1">
                  <c:v>4.2</c:v>
                </c:pt>
                <c:pt idx="2">
                  <c:v>5.5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3.5</c:v>
                </c:pt>
                <c:pt idx="6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Nov-14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6.1728395061728392E-3"/>
                  <c:y val="-2.60416666666666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-5.2083333333333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5.20833333333338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6296296296294E-3"/>
                  <c:y val="2.6041666666666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296296296296294E-3"/>
                  <c:y val="5.20833333333338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294E-3"/>
                  <c:y val="7.8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6296296296296294E-3"/>
                  <c:y val="1.041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Minnesota</c:v>
                </c:pt>
                <c:pt idx="2">
                  <c:v>Duluth</c:v>
                </c:pt>
                <c:pt idx="3">
                  <c:v>St. Cloud</c:v>
                </c:pt>
                <c:pt idx="4">
                  <c:v>Mpls -        St. Paul</c:v>
                </c:pt>
                <c:pt idx="5">
                  <c:v>Rochester</c:v>
                </c:pt>
                <c:pt idx="6">
                  <c:v>Mankato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5.5</c:v>
                </c:pt>
                <c:pt idx="1">
                  <c:v>3.2</c:v>
                </c:pt>
                <c:pt idx="2">
                  <c:v>4.0999999999999996</c:v>
                </c:pt>
                <c:pt idx="3">
                  <c:v>3.3</c:v>
                </c:pt>
                <c:pt idx="4">
                  <c:v>3</c:v>
                </c:pt>
                <c:pt idx="5">
                  <c:v>2.6</c:v>
                </c:pt>
                <c:pt idx="6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5748096"/>
        <c:axId val="35758080"/>
      </c:barChart>
      <c:catAx>
        <c:axId val="35748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758080"/>
        <c:crosses val="autoZero"/>
        <c:auto val="1"/>
        <c:lblAlgn val="ctr"/>
        <c:lblOffset val="100"/>
        <c:noMultiLvlLbl val="0"/>
      </c:catAx>
      <c:valAx>
        <c:axId val="357580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crossAx val="35748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894432443732142"/>
          <c:y val="0.14960808876163206"/>
          <c:w val="0.23821789422339906"/>
          <c:h val="0.1528040244969378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0.02655</cdr:x>
      <cdr:y>0</cdr:y>
    </cdr:from>
    <cdr:to>
      <cdr:x>0.74878</cdr:x>
      <cdr:y>0.12121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-1676400"/>
          <a:ext cx="6218834" cy="609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en-US" sz="1600" b="1" dirty="0" smtClean="0"/>
            <a:t>Unemployment Rate by Metropolitan Statistical Area</a:t>
          </a:r>
        </a:p>
        <a:p xmlns:a="http://schemas.openxmlformats.org/drawingml/2006/main">
          <a:pPr algn="l"/>
          <a:r>
            <a:rPr lang="en-US" sz="1400" dirty="0" smtClean="0"/>
            <a:t>Not Seasonally </a:t>
          </a:r>
          <a:r>
            <a:rPr lang="en-US" sz="1400" dirty="0"/>
            <a:t>A</a:t>
          </a:r>
          <a:r>
            <a:rPr lang="en-US" sz="1400" dirty="0" smtClean="0"/>
            <a:t>djusted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0.71681</cdr:x>
      <cdr:y>0.19697</cdr:y>
    </cdr:from>
    <cdr:to>
      <cdr:x>0.97345</cdr:x>
      <cdr:y>0.42425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72200" y="990600"/>
          <a:ext cx="2209825" cy="1143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</a:rPr>
            <a:t>Lowest among 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</a:rPr>
            <a:t>Large U.S. Metros</a:t>
          </a:r>
        </a:p>
        <a:p xmlns:a="http://schemas.openxmlformats.org/drawingml/2006/main">
          <a:pPr algn="ctr"/>
          <a:r>
            <a:rPr lang="en-US" sz="1400" dirty="0" smtClean="0">
              <a:solidFill>
                <a:schemeClr val="tx1"/>
              </a:solidFill>
            </a:rPr>
            <a:t>(November 2014)</a:t>
          </a:r>
        </a:p>
      </cdr:txBody>
    </cdr:sp>
  </cdr:relSizeAnchor>
  <cdr:relSizeAnchor xmlns:cdr="http://schemas.openxmlformats.org/drawingml/2006/chartDrawing">
    <cdr:from>
      <cdr:x>0.69027</cdr:x>
      <cdr:y>0.34848</cdr:y>
    </cdr:from>
    <cdr:to>
      <cdr:x>0.76106</cdr:x>
      <cdr:y>0.48485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5943600" y="1752600"/>
          <a:ext cx="609602" cy="68580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0.95455</cdr:y>
    </cdr:from>
    <cdr:to>
      <cdr:x>0.8116</cdr:x>
      <cdr:y>0.98296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4800600"/>
          <a:ext cx="6988374" cy="1429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/>
            <a:t>Source:</a:t>
          </a:r>
          <a:r>
            <a:rPr lang="en-US" sz="1200" baseline="0" dirty="0"/>
            <a:t> MN Department of Employment and Economic Development (DEED)</a:t>
          </a:r>
          <a:endParaRPr lang="en-US" sz="1200" baseline="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pPr algn="l"/>
          <a:endParaRPr lang="en-US" sz="1200" baseline="0" dirty="0"/>
        </a:p>
        <a:p xmlns:a="http://schemas.openxmlformats.org/drawingml/2006/main">
          <a:pPr algn="l"/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501" cy="465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763" y="0"/>
            <a:ext cx="3013500" cy="465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E5D8-14B9-4E9E-8B6E-B831C49AB2C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658"/>
            <a:ext cx="3013501" cy="465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763" y="8841658"/>
            <a:ext cx="3013500" cy="465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5FD3-47B8-4F38-BA92-48FFD113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86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376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1"/>
            <a:ext cx="301376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2"/>
            <a:ext cx="5100214" cy="41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1376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843645"/>
            <a:ext cx="301376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79953C-376D-461C-99D1-55BF4C4AA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343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3422-E820-4C40-8F68-DC209A4FB2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18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8BD6E4-AE83-4166-9DCF-050937DC0E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8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8BD6E4-AE83-4166-9DCF-050937DC0E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32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9953C-376D-461C-99D1-55BF4C4AA5F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72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9953C-376D-461C-99D1-55BF4C4AA5F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72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9953C-376D-461C-99D1-55BF4C4AA5F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47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1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0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0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6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1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3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477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74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19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7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05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37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247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1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5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8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8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3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4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30F1-20E2-4310-8C24-FBE2245A7FFB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BAA9-CC8D-445F-930C-FFDC12BC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2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30F1-20E2-4310-8C24-FBE2245A7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BAA9-CC8D-445F-930C-FFDC12BC4E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2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65" y="-76200"/>
            <a:ext cx="9251407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4731368" y="2671931"/>
            <a:ext cx="4117308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Laura </a:t>
            </a:r>
            <a:r>
              <a:rPr lang="en-US" sz="2400" b="1" dirty="0" err="1" smtClean="0">
                <a:solidFill>
                  <a:schemeClr val="bg1"/>
                </a:solidFill>
              </a:rPr>
              <a:t>Kalambokidis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One Minnesota Conference</a:t>
            </a: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January 7, 2015</a:t>
            </a: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Minneapolis, </a:t>
            </a:r>
            <a:r>
              <a:rPr lang="en-US" sz="2400" b="1" dirty="0">
                <a:solidFill>
                  <a:schemeClr val="bg1"/>
                </a:solidFill>
              </a:rPr>
              <a:t>MN</a:t>
            </a:r>
            <a:br>
              <a:rPr lang="en-US" sz="2400" b="1" dirty="0">
                <a:solidFill>
                  <a:schemeClr val="bg1"/>
                </a:solidFill>
              </a:rPr>
            </a:b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805" y="4576931"/>
            <a:ext cx="8631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Economic Outlook Across Minnesota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8341327" y="6331257"/>
            <a:ext cx="300220" cy="300220"/>
          </a:xfrm>
          <a:prstGeom prst="rect">
            <a:avLst/>
          </a:prstGeom>
          <a:noFill/>
          <a:ln w="762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8507841" y="6168537"/>
            <a:ext cx="300220" cy="300220"/>
          </a:xfrm>
          <a:prstGeom prst="rect">
            <a:avLst/>
          </a:prstGeom>
          <a:solidFill>
            <a:srgbClr val="002060">
              <a:alpha val="0"/>
            </a:srgbClr>
          </a:solidFill>
          <a:ln w="76200"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74129" y="6051945"/>
            <a:ext cx="41173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MINNESOTA MANAGEMENT &amp; </a:t>
            </a:r>
            <a:r>
              <a:rPr lang="en-US" sz="1600" b="1" dirty="0" smtClean="0">
                <a:solidFill>
                  <a:schemeClr val="bg1"/>
                </a:solidFill>
              </a:rPr>
              <a:t>BUDGET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MMB.STATE.MN.US</a:t>
            </a:r>
          </a:p>
        </p:txBody>
      </p:sp>
    </p:spTree>
    <p:extLst>
      <p:ext uri="{BB962C8B-B14F-4D97-AF65-F5344CB8AC3E}">
        <p14:creationId xmlns:p14="http://schemas.microsoft.com/office/powerpoint/2010/main" val="19513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19400" y="1672856"/>
            <a:ext cx="594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n-lt"/>
              </a:rPr>
              <a:t>Percent of Total Non-Farm Employment by Sector (2013)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 vert="horz" anchor="b">
            <a:noAutofit/>
          </a:bodyPr>
          <a:lstStyle/>
          <a:p>
            <a:pPr algn="ctr"/>
            <a:r>
              <a:rPr lang="en-US" sz="3200" b="1" cap="none" dirty="0" smtClean="0">
                <a:solidFill>
                  <a:srgbClr val="002060"/>
                </a:solidFill>
                <a:latin typeface="Calibri" pitchFamily="34" charset="0"/>
              </a:rPr>
              <a:t>Minnesota’s diverse industry 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p</a:t>
            </a:r>
            <a:r>
              <a:rPr lang="en-US" sz="3200" b="1" cap="none" dirty="0" smtClean="0">
                <a:solidFill>
                  <a:srgbClr val="002060"/>
                </a:solidFill>
                <a:latin typeface="Calibri" pitchFamily="34" charset="0"/>
              </a:rPr>
              <a:t>rofile 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m</a:t>
            </a:r>
            <a:r>
              <a:rPr lang="en-US" sz="3200" b="1" cap="none" dirty="0" smtClean="0">
                <a:solidFill>
                  <a:srgbClr val="002060"/>
                </a:solidFill>
                <a:latin typeface="Calibri" pitchFamily="34" charset="0"/>
              </a:rPr>
              <a:t>irrors U.S.</a:t>
            </a:r>
            <a:endParaRPr lang="en-US" sz="3200" b="1" cap="none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621385"/>
              </p:ext>
            </p:extLst>
          </p:nvPr>
        </p:nvGraphicFramePr>
        <p:xfrm>
          <a:off x="228600" y="2011410"/>
          <a:ext cx="8763000" cy="4617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76200" y="6629400"/>
            <a:ext cx="6988374" cy="14290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Source:</a:t>
            </a:r>
            <a:r>
              <a:rPr lang="en-US" sz="1200" baseline="0" dirty="0"/>
              <a:t> MN Department of Employment and Economic Development (DEED)</a:t>
            </a:r>
            <a:endParaRPr lang="en-US" sz="1200" baseline="0" dirty="0">
              <a:solidFill>
                <a:sysClr val="windowText" lastClr="000000"/>
              </a:solidFill>
              <a:latin typeface="Calibri"/>
            </a:endParaRPr>
          </a:p>
          <a:p>
            <a:pPr algn="l"/>
            <a:endParaRPr lang="en-US" sz="1200" baseline="0" dirty="0"/>
          </a:p>
          <a:p>
            <a:pPr algn="l"/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114D-81DC-4F18-AB1E-233AE73DC6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</a:rPr>
              <a:t>Regional center unemployment rates falling</a:t>
            </a:r>
            <a:endParaRPr lang="en-US" sz="32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119840"/>
              </p:ext>
            </p:extLst>
          </p:nvPr>
        </p:nvGraphicFramePr>
        <p:xfrm>
          <a:off x="228600" y="16764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114D-81DC-4F18-AB1E-233AE73DC6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</a:rPr>
              <a:t>County unemployment rates falling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7590" y="1576311"/>
            <a:ext cx="5671850" cy="6232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12-month change in unemployment rates by county,</a:t>
            </a:r>
          </a:p>
          <a:p>
            <a:pPr algn="ctr"/>
            <a:r>
              <a:rPr lang="en-US" sz="1200" b="1" dirty="0" smtClean="0"/>
              <a:t>not seasonally adjusted, November 2014</a:t>
            </a:r>
          </a:p>
          <a:p>
            <a:pPr algn="ctr"/>
            <a:r>
              <a:rPr lang="en-US" sz="1050" dirty="0" smtClean="0"/>
              <a:t>(Source: U.S. Bureau of Labor Statistics)</a:t>
            </a:r>
            <a:endParaRPr lang="en-US" sz="105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065" y="2199559"/>
            <a:ext cx="33909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886200"/>
            <a:ext cx="1228897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18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10966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L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</a:rPr>
              <a:t>ow unemployment, high growth region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400" dirty="0"/>
              <a:t>Unemployment rates by state,</a:t>
            </a:r>
          </a:p>
          <a:p>
            <a:pPr algn="ctr"/>
            <a:r>
              <a:rPr lang="en-US" sz="1400" dirty="0"/>
              <a:t>seasonally adjusted, </a:t>
            </a:r>
            <a:r>
              <a:rPr lang="en-US" sz="1400" dirty="0" smtClean="0"/>
              <a:t>November </a:t>
            </a:r>
            <a:r>
              <a:rPr lang="en-US" sz="1400" dirty="0"/>
              <a:t>2014</a:t>
            </a:r>
          </a:p>
          <a:p>
            <a:pPr algn="ctr"/>
            <a:r>
              <a:rPr lang="en-US" sz="1100" dirty="0"/>
              <a:t>(Source: U.S. Bureau of Labor Statistics</a:t>
            </a:r>
            <a:r>
              <a:rPr lang="en-US" sz="1100" dirty="0" smtClean="0"/>
              <a:t>)</a:t>
            </a:r>
            <a:endParaRPr lang="en-US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1400" dirty="0" smtClean="0"/>
              <a:t>Percent change in real GDP by state,</a:t>
            </a:r>
          </a:p>
          <a:p>
            <a:pPr algn="ctr"/>
            <a:r>
              <a:rPr lang="en-US" sz="1400" dirty="0" smtClean="0"/>
              <a:t>plains region, 2013</a:t>
            </a:r>
          </a:p>
          <a:p>
            <a:pPr algn="ctr"/>
            <a:r>
              <a:rPr lang="en-US" sz="1200" dirty="0" smtClean="0"/>
              <a:t>(Source: Bureau of Economic Analysis</a:t>
            </a:r>
            <a:r>
              <a:rPr lang="en-US" sz="1300" b="0" dirty="0" smtClean="0"/>
              <a:t>)</a:t>
            </a:r>
            <a:endParaRPr lang="en-US" sz="1300" b="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305279"/>
            <a:ext cx="3019847" cy="33342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796" y="4267200"/>
            <a:ext cx="857370" cy="1076475"/>
          </a:xfrm>
          <a:prstGeom prst="rect">
            <a:avLst/>
          </a:prstGeom>
        </p:spPr>
      </p:pic>
      <p:pic>
        <p:nvPicPr>
          <p:cNvPr id="410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8" y="2305279"/>
            <a:ext cx="4476300" cy="3362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154305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16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Industry profile, labor market influence Minnesota economy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Industrial diversity </a:t>
            </a:r>
            <a:r>
              <a:rPr lang="en-US" dirty="0" smtClean="0"/>
              <a:t>helps economic resilience</a:t>
            </a:r>
          </a:p>
          <a:p>
            <a:r>
              <a:rPr lang="en-US" dirty="0" smtClean="0"/>
              <a:t>Perfect storm tightens </a:t>
            </a:r>
            <a:r>
              <a:rPr lang="en-US" b="1" dirty="0" smtClean="0">
                <a:solidFill>
                  <a:srgbClr val="002060"/>
                </a:solidFill>
              </a:rPr>
              <a:t>state labor market</a:t>
            </a:r>
          </a:p>
          <a:p>
            <a:pPr lvl="1"/>
            <a:r>
              <a:rPr lang="en-US" dirty="0" smtClean="0"/>
              <a:t>Economic expansion</a:t>
            </a:r>
          </a:p>
          <a:p>
            <a:pPr lvl="1"/>
            <a:r>
              <a:rPr lang="en-US" dirty="0" smtClean="0"/>
              <a:t>Slower labor force growth</a:t>
            </a:r>
          </a:p>
          <a:p>
            <a:pPr lvl="1"/>
            <a:r>
              <a:rPr lang="en-US" dirty="0" smtClean="0"/>
              <a:t>Low unemployment neighborhood</a:t>
            </a:r>
          </a:p>
          <a:p>
            <a:r>
              <a:rPr lang="en-US" dirty="0" smtClean="0"/>
              <a:t>To thrive: attract, train, retain </a:t>
            </a:r>
            <a:r>
              <a:rPr lang="en-US" b="1" dirty="0" smtClean="0">
                <a:solidFill>
                  <a:srgbClr val="002060"/>
                </a:solidFill>
              </a:rPr>
              <a:t>workers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61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m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mmb</Template>
  <TotalTime>2956</TotalTime>
  <Words>209</Words>
  <Application>Microsoft Office PowerPoint</Application>
  <PresentationFormat>On-screen Show (4:3)</PresentationFormat>
  <Paragraphs>50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mmb</vt:lpstr>
      <vt:lpstr>1_mmb</vt:lpstr>
      <vt:lpstr>PowerPoint Presentation</vt:lpstr>
      <vt:lpstr>Minnesota’s diverse industry profile mirrors U.S.</vt:lpstr>
      <vt:lpstr>Regional center unemployment rates falling</vt:lpstr>
      <vt:lpstr>County unemployment rates falling</vt:lpstr>
      <vt:lpstr>Low unemployment, high growth region</vt:lpstr>
      <vt:lpstr>Industry profile, labor market influence Minnesota economy</vt:lpstr>
    </vt:vector>
  </TitlesOfParts>
  <Company>Minnesota Management &amp; Budget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Lea Chittenden</cp:lastModifiedBy>
  <cp:revision>255</cp:revision>
  <cp:lastPrinted>2015-01-06T22:09:08Z</cp:lastPrinted>
  <dcterms:created xsi:type="dcterms:W3CDTF">2014-04-02T15:36:54Z</dcterms:created>
  <dcterms:modified xsi:type="dcterms:W3CDTF">2015-01-06T22:49:56Z</dcterms:modified>
</cp:coreProperties>
</file>